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89" r:id="rId2"/>
    <p:sldId id="290" r:id="rId3"/>
    <p:sldId id="303" r:id="rId4"/>
    <p:sldId id="291" r:id="rId5"/>
  </p:sldIdLst>
  <p:sldSz cx="12192000" cy="6858000"/>
  <p:notesSz cx="6858000" cy="9144000"/>
  <p:defaultTextStyle>
    <a:defPPr lvl="0">
      <a:defRPr lang="ru-RU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7955"/>
    <a:srgbClr val="149AAC"/>
    <a:srgbClr val="3B8554"/>
    <a:srgbClr val="775593"/>
    <a:srgbClr val="4E998C"/>
    <a:srgbClr val="FFF2CC"/>
    <a:srgbClr val="28BEA5"/>
    <a:srgbClr val="FFFF66"/>
    <a:srgbClr val="0070C0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F3B12-403D-447A-9656-D0C71C22E1F7}" type="datetimeFigureOut">
              <a:rPr lang="ru-RU" smtClean="0"/>
              <a:pPr/>
              <a:t>19.10.2023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741F6C-E288-4C42-B1C0-1288DF1D43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616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41F6C-E288-4C42-B1C0-1288DF1D43B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085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41F6C-E288-4C42-B1C0-1288DF1D43B2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450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41F6C-E288-4C42-B1C0-1288DF1D43B2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7761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41F6C-E288-4C42-B1C0-1288DF1D43B2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926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2" descr="C:\Users\Das-9\OneDrive\Рабочий стол\Работа\арктический форум\Новая папка\Арктический форум\smashing-freebie-dashel-icon-set\PNGs\Contrac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3104" y="119070"/>
            <a:ext cx="599618" cy="792088"/>
          </a:xfrm>
          <a:prstGeom prst="rect">
            <a:avLst/>
          </a:prstGeom>
          <a:noFill/>
        </p:spPr>
      </p:pic>
      <p:sp>
        <p:nvSpPr>
          <p:cNvPr id="37" name="Прямоугольник 36"/>
          <p:cNvSpPr/>
          <p:nvPr/>
        </p:nvSpPr>
        <p:spPr>
          <a:xfrm>
            <a:off x="1057835" y="-30638"/>
            <a:ext cx="10981765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15000"/>
              </a:lnSpc>
              <a:buClr>
                <a:srgbClr val="000000"/>
              </a:buClr>
            </a:pPr>
            <a:r>
              <a:rPr lang="ru-RU" sz="2800" b="1" dirty="0" smtClean="0">
                <a:solidFill>
                  <a:srgbClr val="28BEA5"/>
                </a:solidFill>
                <a:latin typeface="Bahnschrift Condensed" panose="020B0502040204020203" pitchFamily="34" charset="0"/>
                <a:sym typeface="Arial"/>
              </a:rPr>
              <a:t>«СОЦИОНОМ»</a:t>
            </a:r>
          </a:p>
          <a:p>
            <a:pPr lvl="0" fontAlgn="base">
              <a:lnSpc>
                <a:spcPct val="115000"/>
              </a:lnSpc>
              <a:buClr>
                <a:srgbClr val="000000"/>
              </a:buClr>
            </a:pPr>
            <a:r>
              <a:rPr lang="ru-RU" sz="2000" b="1" dirty="0" smtClean="0">
                <a:solidFill>
                  <a:srgbClr val="0070C0"/>
                </a:solidFill>
                <a:latin typeface="Bahnschrift Condensed" panose="020B0502040204020203" pitchFamily="34" charset="0"/>
                <a:sym typeface="Arial"/>
              </a:rPr>
              <a:t>ДЕЙСТВУЕТ С  2016 ГОДА</a:t>
            </a:r>
            <a:endParaRPr lang="ru-RU" sz="2000" b="1" dirty="0">
              <a:solidFill>
                <a:srgbClr val="0070C0"/>
              </a:solidFill>
              <a:latin typeface="Bahnschrift Condensed" panose="020B0502040204020203" pitchFamily="34" charset="0"/>
              <a:sym typeface="Arial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946348" y="1073281"/>
            <a:ext cx="2703686" cy="5847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4925" cap="sq" cmpd="sng">
            <a:solidFill>
              <a:srgbClr val="0070C0">
                <a:alpha val="65000"/>
              </a:srgbClr>
            </a:solidFill>
            <a:round/>
          </a:ln>
        </p:spPr>
        <p:txBody>
          <a:bodyPr wrap="square">
            <a:spAutoFit/>
          </a:bodyPr>
          <a:lstStyle/>
          <a:p>
            <a:pPr>
              <a:defRPr lang="ru-RU" sz="2160" b="0" i="0" u="none" strike="noStrike" kern="1200" baseline="0" dirty="0">
                <a:solidFill>
                  <a:srgbClr val="002060"/>
                </a:solidFill>
                <a:latin typeface="Bahnschrift Condensed" pitchFamily="34" charset="0"/>
                <a:ea typeface="+mn-ea"/>
                <a:cs typeface="+mn-cs"/>
              </a:defRPr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деятельности: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2" name="Picture 2"/>
          <p:cNvPicPr>
            <a:picLocks noChangeAspect="1" noChangeArrowheads="1"/>
          </p:cNvPicPr>
          <p:nvPr/>
        </p:nvPicPr>
        <p:blipFill rotWithShape="1">
          <a:blip r:embed="rId4" cstate="print"/>
          <a:srcRect l="28786" t="38536" r="65745" b="51689"/>
          <a:stretch/>
        </p:blipFill>
        <p:spPr bwMode="auto">
          <a:xfrm>
            <a:off x="566034" y="1153028"/>
            <a:ext cx="1204415" cy="1204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1" name="Прямая соединительная линия 80"/>
          <p:cNvCxnSpPr/>
          <p:nvPr/>
        </p:nvCxnSpPr>
        <p:spPr>
          <a:xfrm>
            <a:off x="1168242" y="505599"/>
            <a:ext cx="645532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Прямоугольник 68"/>
          <p:cNvSpPr/>
          <p:nvPr/>
        </p:nvSpPr>
        <p:spPr>
          <a:xfrm>
            <a:off x="6955315" y="1890547"/>
            <a:ext cx="2696408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>
            <a:solidFill>
              <a:schemeClr val="accent1"/>
            </a:solidFill>
            <a:prstDash val="sys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социальное добровольчество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Прямоугольник 84">
            <a:extLst>
              <a:ext uri="{FF2B5EF4-FFF2-40B4-BE49-F238E27FC236}">
                <a16:creationId xmlns:a16="http://schemas.microsoft.com/office/drawing/2014/main" id="{705440C4-E74B-1944-B487-7211DD8801A7}"/>
              </a:ext>
            </a:extLst>
          </p:cNvPr>
          <p:cNvSpPr/>
          <p:nvPr/>
        </p:nvSpPr>
        <p:spPr>
          <a:xfrm>
            <a:off x="220364" y="4974503"/>
            <a:ext cx="2712110" cy="1733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599"/>
              </a:lnSpc>
            </a:pPr>
            <a:r>
              <a:rPr lang="ru-RU" sz="3000" b="1" dirty="0" smtClean="0">
                <a:solidFill>
                  <a:srgbClr val="00518E"/>
                </a:solidFill>
                <a:latin typeface="Bahnschrift SemiBold Condensed" panose="020B0502040204020203" pitchFamily="34" charset="0"/>
              </a:rPr>
              <a:t>Контакты:</a:t>
            </a:r>
          </a:p>
          <a:p>
            <a:r>
              <a:rPr lang="ru-RU" sz="2000" b="1" dirty="0" smtClean="0">
                <a:solidFill>
                  <a:srgbClr val="0070C0"/>
                </a:solidFill>
                <a:latin typeface="Muller Narrow Light" pitchFamily="50" charset="-52"/>
                <a:ea typeface="Calibri"/>
                <a:cs typeface="Arial"/>
              </a:rPr>
              <a:t>     </a:t>
            </a:r>
            <a:r>
              <a:rPr lang="en-US" sz="1600" b="1" dirty="0" smtClean="0">
                <a:solidFill>
                  <a:srgbClr val="0070C0"/>
                </a:solidFill>
                <a:latin typeface="Muller Narrow Light" pitchFamily="50" charset="-52"/>
                <a:ea typeface="Calibri"/>
                <a:cs typeface="Arial"/>
              </a:rPr>
              <a:t>vk.com/public</a:t>
            </a:r>
            <a:r>
              <a:rPr lang="ru-RU" sz="1600" b="1" dirty="0" smtClean="0">
                <a:solidFill>
                  <a:srgbClr val="0070C0"/>
                </a:solidFill>
                <a:latin typeface="Muller Narrow Light" pitchFamily="50" charset="-52"/>
                <a:ea typeface="Calibri"/>
                <a:cs typeface="Arial"/>
              </a:rPr>
              <a:t>….</a:t>
            </a:r>
            <a:endParaRPr lang="ru-RU" sz="1600" b="1" dirty="0" smtClean="0">
              <a:solidFill>
                <a:srgbClr val="0070C0"/>
              </a:solidFill>
              <a:latin typeface="Bahnschrift SemiBold Condensed" panose="020B0502040204020203" pitchFamily="34" charset="0"/>
            </a:endParaRPr>
          </a:p>
          <a:p>
            <a:endParaRPr lang="ru-RU" sz="2000" b="1" dirty="0" smtClean="0">
              <a:solidFill>
                <a:srgbClr val="0070C0"/>
              </a:solidFill>
              <a:latin typeface="Bahnschrift SemiBold Condensed" panose="020B0502040204020203" pitchFamily="34" charset="0"/>
            </a:endParaRPr>
          </a:p>
          <a:p>
            <a:r>
              <a:rPr lang="ru-RU" sz="2000" b="1" dirty="0" smtClean="0">
                <a:solidFill>
                  <a:srgbClr val="0070C0"/>
                </a:solidFill>
                <a:latin typeface="Bahnschrift SemiBold Condensed" panose="020B0502040204020203" pitchFamily="34" charset="0"/>
              </a:rPr>
              <a:t>       тел. (8152)21-30-58</a:t>
            </a:r>
          </a:p>
        </p:txBody>
      </p:sp>
      <p:pic>
        <p:nvPicPr>
          <p:cNvPr id="90" name="Рисунок 89" descr="H:\02_Управление БРиБП\21_ОТКРЫТЫЙ БЮДЖЕТ\2019\ФИНАНСОВАЯ ГРАМОТНОСТЬ\Материалы\image.jpg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471" b="48382" l="1324" r="48088">
                        <a14:foregroundMark x1="13382" y1="21324" x2="21912" y2="28676"/>
                        <a14:foregroundMark x1="27647" y1="29118" x2="37647" y2="19265"/>
                        <a14:foregroundMark x1="25147" y1="17206" x2="25147" y2="26618"/>
                        <a14:foregroundMark x1="10735" y1="17941" x2="15441" y2="24412"/>
                        <a14:foregroundMark x1="32353" y1="27794" x2="37500" y2="33088"/>
                        <a14:foregroundMark x1="37500" y1="30294" x2="40147" y2="338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37" t="1513" r="51816" b="51512"/>
          <a:stretch/>
        </p:blipFill>
        <p:spPr bwMode="auto">
          <a:xfrm>
            <a:off x="282053" y="5735499"/>
            <a:ext cx="358870" cy="35737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3" name="Picture 2"/>
          <p:cNvPicPr>
            <a:picLocks noChangeAspect="1" noChangeArrowheads="1"/>
          </p:cNvPicPr>
          <p:nvPr/>
        </p:nvPicPr>
        <p:blipFill rotWithShape="1">
          <a:blip r:embed="rId4" cstate="print"/>
          <a:srcRect l="62776" t="37838" r="31754" b="53085"/>
          <a:stretch/>
        </p:blipFill>
        <p:spPr bwMode="auto">
          <a:xfrm>
            <a:off x="277776" y="6264275"/>
            <a:ext cx="386759" cy="359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5" name="Picture 6" descr="Check out some of the most downloaded icons from Flaticon | Icon set  design, Avatar, Free icon set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354" b="69028"/>
          <a:stretch/>
        </p:blipFill>
        <p:spPr bwMode="auto">
          <a:xfrm>
            <a:off x="277776" y="2644118"/>
            <a:ext cx="1800200" cy="165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7" name="Прямоугольник 146"/>
          <p:cNvSpPr/>
          <p:nvPr/>
        </p:nvSpPr>
        <p:spPr>
          <a:xfrm>
            <a:off x="48115" y="2424533"/>
            <a:ext cx="2275985" cy="286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3350" algn="ctr">
              <a:lnSpc>
                <a:spcPct val="115000"/>
              </a:lnSpc>
              <a:spcBef>
                <a:spcPts val="900"/>
              </a:spcBef>
              <a:buClr>
                <a:srgbClr val="595959"/>
              </a:buClr>
              <a:buSzPts val="1500"/>
            </a:pPr>
            <a:r>
              <a:rPr lang="ru-RU" sz="1200" b="1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Логотип (при наличии) </a:t>
            </a:r>
            <a:endParaRPr lang="ru-RU" sz="1200" b="1" dirty="0">
              <a:solidFill>
                <a:srgbClr val="595959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0248" y="4376547"/>
            <a:ext cx="2275985" cy="49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3350" algn="ctr">
              <a:lnSpc>
                <a:spcPct val="115000"/>
              </a:lnSpc>
              <a:spcBef>
                <a:spcPts val="900"/>
              </a:spcBef>
              <a:buClr>
                <a:srgbClr val="595959"/>
              </a:buClr>
              <a:buSzPts val="1500"/>
            </a:pPr>
            <a:r>
              <a:rPr lang="ru-RU" sz="1200" b="1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Руководитель объединения </a:t>
            </a:r>
            <a:endParaRPr lang="ru-RU" sz="1200" b="1" dirty="0">
              <a:solidFill>
                <a:srgbClr val="595959"/>
              </a:solidFill>
              <a:latin typeface="Arial"/>
              <a:ea typeface="Arial"/>
              <a:cs typeface="Arial"/>
            </a:endParaRPr>
          </a:p>
        </p:txBody>
      </p:sp>
      <p:cxnSp>
        <p:nvCxnSpPr>
          <p:cNvPr id="151" name="Прямая соединительная линия 150"/>
          <p:cNvCxnSpPr/>
          <p:nvPr/>
        </p:nvCxnSpPr>
        <p:spPr>
          <a:xfrm flipH="1">
            <a:off x="6750712" y="1073281"/>
            <a:ext cx="3865" cy="5531801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Прямоугольник 151"/>
          <p:cNvSpPr/>
          <p:nvPr/>
        </p:nvSpPr>
        <p:spPr>
          <a:xfrm>
            <a:off x="6946348" y="3418106"/>
            <a:ext cx="2703686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4925" cmpd="sng">
            <a:solidFill>
              <a:srgbClr val="0070C0">
                <a:alpha val="65000"/>
              </a:srgbClr>
            </a:solidFill>
          </a:ln>
        </p:spPr>
        <p:txBody>
          <a:bodyPr wrap="square">
            <a:spAutoFit/>
          </a:bodyPr>
          <a:lstStyle/>
          <a:p>
            <a:pPr>
              <a:defRPr lang="ru-RU" sz="2160" b="0" i="0" u="none" strike="noStrike" kern="1200" baseline="0" dirty="0">
                <a:solidFill>
                  <a:srgbClr val="002060"/>
                </a:solidFill>
                <a:latin typeface="Bahnschrift Condensed" pitchFamily="34" charset="0"/>
                <a:ea typeface="+mn-ea"/>
                <a:cs typeface="+mn-cs"/>
              </a:defRPr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форматы деятельности: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5" name="Прямоугольник 154"/>
          <p:cNvSpPr/>
          <p:nvPr/>
        </p:nvSpPr>
        <p:spPr>
          <a:xfrm>
            <a:off x="6932776" y="4223990"/>
            <a:ext cx="2691945" cy="63725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accent4"/>
            </a:solidFill>
            <a:prstDash val="sys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социальные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проекты </a:t>
            </a:r>
          </a:p>
        </p:txBody>
      </p:sp>
      <p:sp>
        <p:nvSpPr>
          <p:cNvPr id="157" name="Прямоугольник 156"/>
          <p:cNvSpPr/>
          <p:nvPr/>
        </p:nvSpPr>
        <p:spPr>
          <a:xfrm>
            <a:off x="6953626" y="2438302"/>
            <a:ext cx="2696408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>
            <a:solidFill>
              <a:schemeClr val="accent1"/>
            </a:solidFill>
            <a:prstDash val="sys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9" name="Прямоугольник 158"/>
          <p:cNvSpPr/>
          <p:nvPr/>
        </p:nvSpPr>
        <p:spPr>
          <a:xfrm>
            <a:off x="6918033" y="4936826"/>
            <a:ext cx="2691945" cy="4562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accent4"/>
            </a:solidFill>
            <a:prstDash val="sys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социальные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6927273" y="5435259"/>
            <a:ext cx="2742501" cy="33744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accent4"/>
            </a:solidFill>
            <a:prstDash val="sys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акции</a:t>
            </a:r>
            <a:endParaRPr lang="ru-RU" b="1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61" name="Прямоугольник 160"/>
          <p:cNvSpPr/>
          <p:nvPr/>
        </p:nvSpPr>
        <p:spPr>
          <a:xfrm>
            <a:off x="6908130" y="5859887"/>
            <a:ext cx="2691945" cy="33744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accent4"/>
            </a:solidFill>
            <a:prstDash val="sys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62" name="Прямоугольник 161"/>
          <p:cNvSpPr/>
          <p:nvPr/>
        </p:nvSpPr>
        <p:spPr>
          <a:xfrm>
            <a:off x="6918033" y="6269800"/>
            <a:ext cx="2691945" cy="33744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accent4"/>
            </a:solidFill>
            <a:prstDash val="sys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163" name="Прямая соединительная линия 162"/>
          <p:cNvCxnSpPr/>
          <p:nvPr/>
        </p:nvCxnSpPr>
        <p:spPr>
          <a:xfrm>
            <a:off x="2437357" y="1056264"/>
            <a:ext cx="85" cy="5524445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Прямоугольник 163"/>
          <p:cNvSpPr/>
          <p:nvPr/>
        </p:nvSpPr>
        <p:spPr>
          <a:xfrm>
            <a:off x="2566403" y="1056264"/>
            <a:ext cx="3993979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4925">
            <a:solidFill>
              <a:schemeClr val="accent4">
                <a:alpha val="6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defRPr lang="ru-RU" sz="2160" b="0" i="0" u="none" strike="noStrike" kern="1200" baseline="0" dirty="0">
                <a:solidFill>
                  <a:srgbClr val="002060"/>
                </a:solidFill>
                <a:latin typeface="Bahnschrift Condensed" pitchFamily="34" charset="0"/>
                <a:ea typeface="+mn-ea"/>
                <a:cs typeface="+mn-cs"/>
              </a:defRPr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Наш </a:t>
            </a:r>
          </a:p>
          <a:p>
            <a:pPr>
              <a:defRPr lang="ru-RU" sz="2160" b="0" i="0" u="none" strike="noStrike" kern="1200" baseline="0" dirty="0">
                <a:solidFill>
                  <a:srgbClr val="002060"/>
                </a:solidFill>
                <a:latin typeface="Bahnschrift Condensed" pitchFamily="34" charset="0"/>
                <a:ea typeface="+mn-ea"/>
                <a:cs typeface="+mn-cs"/>
              </a:defRPr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состав: 25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5" name="Пятиугольник 164"/>
          <p:cNvSpPr/>
          <p:nvPr/>
        </p:nvSpPr>
        <p:spPr>
          <a:xfrm rot="5400000">
            <a:off x="2631824" y="2644777"/>
            <a:ext cx="593749" cy="770999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6" name="Прямоугольник 165"/>
          <p:cNvSpPr/>
          <p:nvPr/>
        </p:nvSpPr>
        <p:spPr>
          <a:xfrm>
            <a:off x="2595254" y="2755819"/>
            <a:ext cx="669079" cy="340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15000"/>
              </a:lnSpc>
              <a:buClr>
                <a:srgbClr val="000000"/>
              </a:buClr>
            </a:pPr>
            <a:r>
              <a:rPr lang="ru-RU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sym typeface="Arial"/>
              </a:rPr>
              <a:t>1 курс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  <a:sym typeface="Arial"/>
            </a:endParaRPr>
          </a:p>
        </p:txBody>
      </p:sp>
      <p:sp>
        <p:nvSpPr>
          <p:cNvPr id="167" name="Прямоугольник 166"/>
          <p:cNvSpPr/>
          <p:nvPr/>
        </p:nvSpPr>
        <p:spPr>
          <a:xfrm>
            <a:off x="2556418" y="1866101"/>
            <a:ext cx="2863307" cy="381631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rgbClr val="FFFFFF"/>
                </a:solidFill>
                <a:latin typeface="Bahnschrift Condensed" panose="020B0502040204020203" pitchFamily="34" charset="0"/>
              </a:rPr>
              <a:t>Конец 2022/23 первого семестра </a:t>
            </a:r>
            <a:r>
              <a:rPr lang="ru-RU" sz="1200" dirty="0" smtClean="0">
                <a:solidFill>
                  <a:srgbClr val="FFFFFF"/>
                </a:solidFill>
                <a:latin typeface="Bahnschrift Condensed" panose="020B0502040204020203" pitchFamily="34" charset="0"/>
              </a:rPr>
              <a:t>(чел.)</a:t>
            </a:r>
            <a:endParaRPr lang="ru-RU" sz="1200" dirty="0">
              <a:solidFill>
                <a:srgbClr val="FFFFFF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68" name="Прямоугольник 167"/>
          <p:cNvSpPr/>
          <p:nvPr/>
        </p:nvSpPr>
        <p:spPr>
          <a:xfrm>
            <a:off x="2556419" y="2330348"/>
            <a:ext cx="1857061" cy="33369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rgbClr val="FFFF66"/>
                </a:solidFill>
                <a:latin typeface="Bahnschrift Condensed" panose="020B0502040204020203" pitchFamily="34" charset="0"/>
              </a:rPr>
              <a:t>На 1 июня  2023 г. </a:t>
            </a:r>
            <a:r>
              <a:rPr lang="ru-RU" sz="1100" b="1" dirty="0" smtClean="0">
                <a:solidFill>
                  <a:srgbClr val="FFFF66"/>
                </a:solidFill>
                <a:latin typeface="Bahnschrift Condensed" panose="020B0502040204020203" pitchFamily="34" charset="0"/>
              </a:rPr>
              <a:t>(чел.)</a:t>
            </a:r>
            <a:endParaRPr lang="ru-RU" sz="1100" b="1" dirty="0">
              <a:solidFill>
                <a:srgbClr val="FFFF66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69" name="Пятиугольник 168"/>
          <p:cNvSpPr/>
          <p:nvPr/>
        </p:nvSpPr>
        <p:spPr>
          <a:xfrm rot="5400000">
            <a:off x="3452426" y="2641249"/>
            <a:ext cx="593749" cy="770999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0" name="Прямоугольник 169"/>
          <p:cNvSpPr/>
          <p:nvPr/>
        </p:nvSpPr>
        <p:spPr>
          <a:xfrm>
            <a:off x="3415856" y="2752291"/>
            <a:ext cx="725745" cy="319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15000"/>
              </a:lnSpc>
              <a:buClr>
                <a:srgbClr val="000000"/>
              </a:buClr>
            </a:pPr>
            <a:r>
              <a:rPr lang="ru-RU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sym typeface="Arial"/>
              </a:rPr>
              <a:t>2 курс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  <a:sym typeface="Arial"/>
            </a:endParaRPr>
          </a:p>
        </p:txBody>
      </p:sp>
      <p:sp>
        <p:nvSpPr>
          <p:cNvPr id="171" name="Пятиугольник 170"/>
          <p:cNvSpPr/>
          <p:nvPr/>
        </p:nvSpPr>
        <p:spPr>
          <a:xfrm rot="5400000">
            <a:off x="4279829" y="2644573"/>
            <a:ext cx="593749" cy="770999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2" name="Прямоугольник 171"/>
          <p:cNvSpPr/>
          <p:nvPr/>
        </p:nvSpPr>
        <p:spPr>
          <a:xfrm>
            <a:off x="4189011" y="2745462"/>
            <a:ext cx="741372" cy="340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15000"/>
              </a:lnSpc>
              <a:buClr>
                <a:srgbClr val="000000"/>
              </a:buClr>
            </a:pPr>
            <a:r>
              <a:rPr lang="ru-RU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sym typeface="Arial"/>
              </a:rPr>
              <a:t>3 курс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  <a:sym typeface="Arial"/>
            </a:endParaRPr>
          </a:p>
        </p:txBody>
      </p:sp>
      <p:sp>
        <p:nvSpPr>
          <p:cNvPr id="173" name="Пятиугольник 172"/>
          <p:cNvSpPr/>
          <p:nvPr/>
        </p:nvSpPr>
        <p:spPr>
          <a:xfrm rot="5400000">
            <a:off x="5106982" y="2645007"/>
            <a:ext cx="593749" cy="770999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174" name="Прямоугольник 173"/>
          <p:cNvSpPr/>
          <p:nvPr/>
        </p:nvSpPr>
        <p:spPr>
          <a:xfrm>
            <a:off x="5070412" y="2756049"/>
            <a:ext cx="743527" cy="319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15000"/>
              </a:lnSpc>
              <a:buClr>
                <a:srgbClr val="000000"/>
              </a:buClr>
            </a:pPr>
            <a:r>
              <a:rPr lang="ru-RU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sym typeface="Arial"/>
              </a:rPr>
              <a:t>4</a:t>
            </a:r>
            <a:r>
              <a:rPr lang="ru-RU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sym typeface="Arial"/>
              </a:rPr>
              <a:t> курс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  <a:sym typeface="Arial"/>
            </a:endParaRPr>
          </a:p>
        </p:txBody>
      </p:sp>
      <p:sp>
        <p:nvSpPr>
          <p:cNvPr id="175" name="Пятиугольник 174"/>
          <p:cNvSpPr/>
          <p:nvPr/>
        </p:nvSpPr>
        <p:spPr>
          <a:xfrm rot="5400000">
            <a:off x="5925640" y="2637213"/>
            <a:ext cx="593749" cy="770999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" name="Прямоугольник 175"/>
          <p:cNvSpPr/>
          <p:nvPr/>
        </p:nvSpPr>
        <p:spPr>
          <a:xfrm>
            <a:off x="5889070" y="2748255"/>
            <a:ext cx="743527" cy="346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15000"/>
              </a:lnSpc>
              <a:buClr>
                <a:srgbClr val="000000"/>
              </a:buClr>
            </a:pP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sym typeface="Arial"/>
              </a:rPr>
              <a:t>…..</a:t>
            </a:r>
            <a:endParaRPr lang="ru-RU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  <a:sym typeface="Arial"/>
            </a:endParaRPr>
          </a:p>
        </p:txBody>
      </p:sp>
      <p:sp>
        <p:nvSpPr>
          <p:cNvPr id="177" name="Прямоугольник 176"/>
          <p:cNvSpPr/>
          <p:nvPr/>
        </p:nvSpPr>
        <p:spPr>
          <a:xfrm>
            <a:off x="2566405" y="3379697"/>
            <a:ext cx="736502" cy="42756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Bahnschrift Condensed" panose="020B0502040204020203" pitchFamily="34" charset="0"/>
              </a:rPr>
              <a:t>6</a:t>
            </a:r>
            <a:endParaRPr lang="ru-RU" sz="2800" dirty="0">
              <a:solidFill>
                <a:srgbClr val="00206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78" name="Прямоугольник 177"/>
          <p:cNvSpPr/>
          <p:nvPr/>
        </p:nvSpPr>
        <p:spPr>
          <a:xfrm>
            <a:off x="3404658" y="3379697"/>
            <a:ext cx="736502" cy="42756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Bahnschrift Condensed" panose="020B0502040204020203" pitchFamily="34" charset="0"/>
              </a:rPr>
              <a:t>7</a:t>
            </a:r>
            <a:endParaRPr lang="ru-RU" sz="2800" dirty="0">
              <a:solidFill>
                <a:srgbClr val="00206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79" name="Прямоугольник 178"/>
          <p:cNvSpPr/>
          <p:nvPr/>
        </p:nvSpPr>
        <p:spPr>
          <a:xfrm>
            <a:off x="4206254" y="3371849"/>
            <a:ext cx="736502" cy="435415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Bahnschrift Condensed" panose="020B0502040204020203" pitchFamily="34" charset="0"/>
              </a:rPr>
              <a:t>10</a:t>
            </a:r>
            <a:endParaRPr lang="ru-RU" sz="2800" dirty="0">
              <a:solidFill>
                <a:srgbClr val="00206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80" name="Прямоугольник 179"/>
          <p:cNvSpPr/>
          <p:nvPr/>
        </p:nvSpPr>
        <p:spPr>
          <a:xfrm>
            <a:off x="5023110" y="3379696"/>
            <a:ext cx="736502" cy="42756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rgbClr val="00206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81" name="Прямоугольник 180"/>
          <p:cNvSpPr/>
          <p:nvPr/>
        </p:nvSpPr>
        <p:spPr>
          <a:xfrm>
            <a:off x="5853922" y="3378860"/>
            <a:ext cx="736502" cy="42756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rgbClr val="00206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83" name="Прямоугольник 182"/>
          <p:cNvSpPr/>
          <p:nvPr/>
        </p:nvSpPr>
        <p:spPr>
          <a:xfrm>
            <a:off x="2556418" y="4420594"/>
            <a:ext cx="3088165" cy="33855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defRPr lang="ru-RU" sz="2160" b="0" i="0" u="none" strike="noStrike" kern="1200" baseline="0" dirty="0">
                <a:solidFill>
                  <a:srgbClr val="002060"/>
                </a:solidFill>
                <a:latin typeface="Bahnschrift Condensed" pitchFamily="34" charset="0"/>
                <a:ea typeface="+mn-ea"/>
                <a:cs typeface="+mn-cs"/>
              </a:defRPr>
            </a:pPr>
            <a:r>
              <a:rPr lang="ru-RU" sz="1600" dirty="0" smtClean="0"/>
              <a:t>Социально-гуманитарный институт</a:t>
            </a:r>
          </a:p>
        </p:txBody>
      </p:sp>
      <p:sp>
        <p:nvSpPr>
          <p:cNvPr id="184" name="Прямоугольник 183"/>
          <p:cNvSpPr/>
          <p:nvPr/>
        </p:nvSpPr>
        <p:spPr>
          <a:xfrm>
            <a:off x="5816680" y="4425833"/>
            <a:ext cx="736502" cy="435415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Bahnschrift Condensed" panose="020B0502040204020203" pitchFamily="34" charset="0"/>
              </a:rPr>
              <a:t>23</a:t>
            </a:r>
            <a:endParaRPr lang="ru-RU" sz="2000" dirty="0">
              <a:solidFill>
                <a:srgbClr val="00206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85" name="Прямоугольник 184"/>
          <p:cNvSpPr/>
          <p:nvPr/>
        </p:nvSpPr>
        <p:spPr>
          <a:xfrm>
            <a:off x="2539394" y="4936825"/>
            <a:ext cx="3122604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defRPr lang="ru-RU" sz="2160" b="0" i="0" u="none" strike="noStrike" kern="1200" baseline="0" dirty="0">
                <a:solidFill>
                  <a:srgbClr val="002060"/>
                </a:solidFill>
                <a:latin typeface="Bahnschrift Condensed" pitchFamily="34" charset="0"/>
                <a:ea typeface="+mn-ea"/>
                <a:cs typeface="+mn-cs"/>
              </a:defRPr>
            </a:pPr>
            <a:r>
              <a:rPr lang="ru-RU" sz="1600" dirty="0" smtClean="0"/>
              <a:t>Факультет математических и естественных наук</a:t>
            </a:r>
          </a:p>
        </p:txBody>
      </p:sp>
      <p:sp>
        <p:nvSpPr>
          <p:cNvPr id="186" name="Прямоугольник 185"/>
          <p:cNvSpPr/>
          <p:nvPr/>
        </p:nvSpPr>
        <p:spPr>
          <a:xfrm>
            <a:off x="5823880" y="4947480"/>
            <a:ext cx="736502" cy="406217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Bahnschrift Condensed" panose="020B0502040204020203" pitchFamily="34" charset="0"/>
              </a:rPr>
              <a:t>1</a:t>
            </a:r>
            <a:endParaRPr lang="ru-RU" sz="2800" dirty="0">
              <a:solidFill>
                <a:srgbClr val="00206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87" name="Прямоугольник 186"/>
          <p:cNvSpPr/>
          <p:nvPr/>
        </p:nvSpPr>
        <p:spPr>
          <a:xfrm>
            <a:off x="5428065" y="1872667"/>
            <a:ext cx="1125117" cy="367206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8" name="Прямоугольник 187"/>
          <p:cNvSpPr/>
          <p:nvPr/>
        </p:nvSpPr>
        <p:spPr>
          <a:xfrm>
            <a:off x="4451537" y="2331193"/>
            <a:ext cx="424932" cy="339277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 smtClean="0">
              <a:solidFill>
                <a:srgbClr val="002060"/>
              </a:solidFill>
              <a:latin typeface="Bahnschrift Condensed" panose="020B0502040204020203" pitchFamily="34" charset="0"/>
            </a:endParaRP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Bahnschrift Condensed" panose="020B0502040204020203" pitchFamily="34" charset="0"/>
              </a:rPr>
              <a:t>25…..</a:t>
            </a:r>
            <a:endParaRPr lang="ru-RU" sz="1600" dirty="0">
              <a:solidFill>
                <a:srgbClr val="00206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89" name="Прямоугольник 188"/>
          <p:cNvSpPr/>
          <p:nvPr/>
        </p:nvSpPr>
        <p:spPr>
          <a:xfrm>
            <a:off x="2539394" y="3901029"/>
            <a:ext cx="4017651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4925">
            <a:solidFill>
              <a:schemeClr val="accent4">
                <a:alpha val="6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defRPr lang="ru-RU" sz="2160" b="0" i="0" u="none" strike="noStrike" kern="1200" baseline="0" dirty="0">
                <a:solidFill>
                  <a:srgbClr val="002060"/>
                </a:solidFill>
                <a:latin typeface="Bahnschrift Condensed" pitchFamily="34" charset="0"/>
                <a:ea typeface="+mn-ea"/>
                <a:cs typeface="+mn-cs"/>
              </a:defRPr>
            </a:pPr>
            <a:r>
              <a:rPr lang="ru-RU" sz="2000" dirty="0" smtClean="0"/>
              <a:t>По подразделениям МАГУ:</a:t>
            </a:r>
          </a:p>
        </p:txBody>
      </p:sp>
      <p:sp>
        <p:nvSpPr>
          <p:cNvPr id="190" name="Прямоугольник 189"/>
          <p:cNvSpPr/>
          <p:nvPr/>
        </p:nvSpPr>
        <p:spPr>
          <a:xfrm>
            <a:off x="2565986" y="5429542"/>
            <a:ext cx="3088165" cy="63094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defRPr lang="ru-RU" sz="2160" b="0" i="0" u="none" strike="noStrike" kern="1200" baseline="0" dirty="0">
                <a:solidFill>
                  <a:srgbClr val="002060"/>
                </a:solidFill>
                <a:latin typeface="Bahnschrift Condensed" pitchFamily="34" charset="0"/>
                <a:ea typeface="+mn-ea"/>
                <a:cs typeface="+mn-cs"/>
              </a:defRPr>
            </a:pPr>
            <a:r>
              <a:rPr lang="ru-RU" sz="17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ГАПОУ МО Мурманский медицинский колледж </a:t>
            </a:r>
          </a:p>
        </p:txBody>
      </p:sp>
      <p:sp>
        <p:nvSpPr>
          <p:cNvPr id="191" name="Прямоугольник 190"/>
          <p:cNvSpPr/>
          <p:nvPr/>
        </p:nvSpPr>
        <p:spPr>
          <a:xfrm>
            <a:off x="5826248" y="5434782"/>
            <a:ext cx="736502" cy="35639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Bahnschrift Condensed" panose="020B0502040204020203" pitchFamily="34" charset="0"/>
              </a:rPr>
              <a:t>1</a:t>
            </a:r>
            <a:endParaRPr lang="ru-RU" sz="2800" dirty="0">
              <a:solidFill>
                <a:srgbClr val="00206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93" name="Прямоугольник 192"/>
          <p:cNvSpPr/>
          <p:nvPr/>
        </p:nvSpPr>
        <p:spPr>
          <a:xfrm>
            <a:off x="5833448" y="5880228"/>
            <a:ext cx="736502" cy="406217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Bahnschrift Condensed" panose="020B0502040204020203" pitchFamily="34" charset="0"/>
              </a:rPr>
              <a:t>….</a:t>
            </a:r>
            <a:endParaRPr lang="ru-RU" sz="2800" dirty="0">
              <a:solidFill>
                <a:srgbClr val="00206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94" name="Прямоугольник 193"/>
          <p:cNvSpPr/>
          <p:nvPr/>
        </p:nvSpPr>
        <p:spPr>
          <a:xfrm>
            <a:off x="2565986" y="6355066"/>
            <a:ext cx="3088165" cy="4247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defRPr lang="ru-RU" sz="2160" b="0" i="0" u="none" strike="noStrike" kern="1200" baseline="0" dirty="0">
                <a:solidFill>
                  <a:srgbClr val="002060"/>
                </a:solidFill>
                <a:latin typeface="Bahnschrift Condensed" pitchFamily="34" charset="0"/>
                <a:ea typeface="+mn-ea"/>
                <a:cs typeface="+mn-cs"/>
              </a:defRPr>
            </a:pPr>
            <a:endParaRPr lang="ru-RU" dirty="0" smtClean="0">
              <a:solidFill>
                <a:srgbClr val="0070C0"/>
              </a:solidFill>
            </a:endParaRPr>
          </a:p>
        </p:txBody>
      </p:sp>
      <p:sp>
        <p:nvSpPr>
          <p:cNvPr id="195" name="Прямоугольник 194"/>
          <p:cNvSpPr/>
          <p:nvPr/>
        </p:nvSpPr>
        <p:spPr>
          <a:xfrm>
            <a:off x="5826248" y="6360305"/>
            <a:ext cx="736502" cy="41949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Bahnschrift Condensed" panose="020B0502040204020203" pitchFamily="34" charset="0"/>
              </a:rPr>
              <a:t>….</a:t>
            </a:r>
            <a:endParaRPr lang="ru-RU" sz="2800" dirty="0">
              <a:solidFill>
                <a:srgbClr val="00206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96" name="Прямоугольник 195"/>
          <p:cNvSpPr/>
          <p:nvPr/>
        </p:nvSpPr>
        <p:spPr>
          <a:xfrm>
            <a:off x="4917316" y="2333572"/>
            <a:ext cx="1124819" cy="333691"/>
          </a:xfrm>
          <a:prstGeom prst="rect">
            <a:avLst/>
          </a:prstGeom>
          <a:solidFill>
            <a:srgbClr val="FFCC99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НОВЫХ </a:t>
            </a:r>
            <a:r>
              <a:rPr lang="ru-RU" sz="105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(чел.)</a:t>
            </a:r>
            <a:endParaRPr lang="ru-RU" sz="1050" b="1" dirty="0">
              <a:solidFill>
                <a:srgbClr val="0070C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97" name="Прямоугольник 196"/>
          <p:cNvSpPr/>
          <p:nvPr/>
        </p:nvSpPr>
        <p:spPr>
          <a:xfrm>
            <a:off x="6087298" y="2330400"/>
            <a:ext cx="468209" cy="339277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Bahnschrift Condensed" panose="020B0502040204020203" pitchFamily="34" charset="0"/>
              </a:rPr>
              <a:t>2</a:t>
            </a:r>
            <a:endParaRPr lang="ru-RU" sz="1600" dirty="0">
              <a:solidFill>
                <a:srgbClr val="002060"/>
              </a:solidFill>
              <a:latin typeface="Bahnschrift Condensed" panose="020B0502040204020203" pitchFamily="34" charset="0"/>
            </a:endParaRPr>
          </a:p>
        </p:txBody>
      </p:sp>
      <p:cxnSp>
        <p:nvCxnSpPr>
          <p:cNvPr id="198" name="Прямая соединительная линия 197"/>
          <p:cNvCxnSpPr/>
          <p:nvPr/>
        </p:nvCxnSpPr>
        <p:spPr>
          <a:xfrm flipH="1">
            <a:off x="9802920" y="1091608"/>
            <a:ext cx="3865" cy="5531801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Прямоугольник 198"/>
          <p:cNvSpPr/>
          <p:nvPr/>
        </p:nvSpPr>
        <p:spPr>
          <a:xfrm>
            <a:off x="9957982" y="1091608"/>
            <a:ext cx="2157818" cy="6155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4925" cap="sq" cmpd="sng">
            <a:solidFill>
              <a:schemeClr val="accent6">
                <a:lumMod val="75000"/>
                <a:alpha val="65000"/>
              </a:schemeClr>
            </a:solidFill>
            <a:round/>
          </a:ln>
        </p:spPr>
        <p:txBody>
          <a:bodyPr wrap="square">
            <a:spAutoFit/>
          </a:bodyPr>
          <a:lstStyle/>
          <a:p>
            <a:pPr>
              <a:defRPr lang="ru-RU" sz="2160" b="0" i="0" u="none" strike="noStrike" kern="1200" baseline="0" dirty="0">
                <a:solidFill>
                  <a:srgbClr val="002060"/>
                </a:solidFill>
                <a:latin typeface="Bahnschrift Condensed" pitchFamily="34" charset="0"/>
                <a:ea typeface="+mn-ea"/>
                <a:cs typeface="+mn-cs"/>
              </a:defRPr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Наши </a:t>
            </a:r>
          </a:p>
          <a:p>
            <a:pPr>
              <a:defRPr lang="ru-RU" sz="2160" b="0" i="0" u="none" strike="noStrike" kern="1200" baseline="0" dirty="0">
                <a:solidFill>
                  <a:srgbClr val="002060"/>
                </a:solidFill>
                <a:latin typeface="Bahnschrift Condensed" pitchFamily="34" charset="0"/>
                <a:ea typeface="+mn-ea"/>
                <a:cs typeface="+mn-cs"/>
              </a:defRPr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партнеры</a:t>
            </a:r>
            <a:r>
              <a:rPr lang="ru-RU" sz="2000" dirty="0" smtClean="0"/>
              <a:t>: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203" name="Прямоугольник 202"/>
          <p:cNvSpPr/>
          <p:nvPr/>
        </p:nvSpPr>
        <p:spPr>
          <a:xfrm>
            <a:off x="9929917" y="1799494"/>
            <a:ext cx="2185882" cy="952797"/>
          </a:xfrm>
          <a:prstGeom prst="rect">
            <a:avLst/>
          </a:prstGeom>
          <a:solidFill>
            <a:srgbClr val="FFF2CC"/>
          </a:solidFill>
          <a:ln w="31750">
            <a:solidFill>
              <a:schemeClr val="accent4"/>
            </a:solidFill>
            <a:prstDash val="sys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труда и социального развития Мурманской области (подведомственные учреждения)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6" name="Прямоугольник 205"/>
          <p:cNvSpPr/>
          <p:nvPr/>
        </p:nvSpPr>
        <p:spPr>
          <a:xfrm>
            <a:off x="11208190" y="1156526"/>
            <a:ext cx="831410" cy="610761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207" name="Рисунок 20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3455" y="1169605"/>
            <a:ext cx="720921" cy="584602"/>
          </a:xfrm>
          <a:prstGeom prst="rect">
            <a:avLst/>
          </a:prstGeom>
        </p:spPr>
      </p:pic>
      <p:sp>
        <p:nvSpPr>
          <p:cNvPr id="208" name="Прямоугольник 207"/>
          <p:cNvSpPr/>
          <p:nvPr/>
        </p:nvSpPr>
        <p:spPr>
          <a:xfrm>
            <a:off x="9929916" y="2766593"/>
            <a:ext cx="2185883" cy="792845"/>
          </a:xfrm>
          <a:prstGeom prst="rect">
            <a:avLst/>
          </a:prstGeom>
          <a:solidFill>
            <a:srgbClr val="FFF2CC"/>
          </a:solidFill>
          <a:ln w="31750">
            <a:solidFill>
              <a:schemeClr val="accent4"/>
            </a:solidFill>
            <a:prstDash val="sys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 и науки Мурманской области (подведомственные 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9" name="Прямоугольник 208"/>
          <p:cNvSpPr/>
          <p:nvPr/>
        </p:nvSpPr>
        <p:spPr>
          <a:xfrm>
            <a:off x="9959670" y="4181173"/>
            <a:ext cx="2156127" cy="778208"/>
          </a:xfrm>
          <a:prstGeom prst="rect">
            <a:avLst/>
          </a:prstGeom>
          <a:solidFill>
            <a:srgbClr val="FFF2CC"/>
          </a:solidFill>
          <a:ln w="31750">
            <a:solidFill>
              <a:schemeClr val="accent4"/>
            </a:solidFill>
            <a:prstDash val="sys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Пенсионный фонд Российской Федерации, региональное отделение по Мурманской области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110" y="36879"/>
            <a:ext cx="1497897" cy="898738"/>
          </a:xfrm>
          <a:prstGeom prst="rect">
            <a:avLst/>
          </a:prstGeom>
        </p:spPr>
      </p:pic>
      <p:sp>
        <p:nvSpPr>
          <p:cNvPr id="68" name="Прямоугольник 67"/>
          <p:cNvSpPr/>
          <p:nvPr/>
        </p:nvSpPr>
        <p:spPr>
          <a:xfrm>
            <a:off x="9950273" y="5026337"/>
            <a:ext cx="2165523" cy="516491"/>
          </a:xfrm>
          <a:prstGeom prst="rect">
            <a:avLst/>
          </a:prstGeom>
          <a:solidFill>
            <a:srgbClr val="FFF2CC"/>
          </a:solidFill>
          <a:ln w="31750">
            <a:solidFill>
              <a:schemeClr val="accent4"/>
            </a:solidFill>
            <a:prstDash val="sys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 «Союз пенсионеров России по  Мурманской области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9929916" y="5542829"/>
            <a:ext cx="2185880" cy="442336"/>
          </a:xfrm>
          <a:prstGeom prst="rect">
            <a:avLst/>
          </a:prstGeom>
          <a:solidFill>
            <a:srgbClr val="FFF2CC"/>
          </a:solidFill>
          <a:ln w="31750">
            <a:solidFill>
              <a:schemeClr val="accent4"/>
            </a:solidFill>
            <a:prstDash val="sys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Детские деревни – </a:t>
            </a:r>
            <a:r>
              <a:rPr lang="en-US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Мурманская обл.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9951873" y="3649653"/>
            <a:ext cx="2163925" cy="461170"/>
          </a:xfrm>
          <a:prstGeom prst="rect">
            <a:avLst/>
          </a:prstGeom>
          <a:solidFill>
            <a:srgbClr val="FFF2CC"/>
          </a:solidFill>
          <a:ln w="31750">
            <a:solidFill>
              <a:schemeClr val="accent4"/>
            </a:solidFill>
            <a:prstDash val="sys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Региональное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отделение партии «Единая 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Россия»</a:t>
            </a:r>
            <a:endParaRPr lang="ru-RU" sz="1200" b="1" dirty="0">
              <a:solidFill>
                <a:schemeClr val="accent4">
                  <a:lumMod val="75000"/>
                </a:schemeClr>
              </a:solidFill>
              <a:cs typeface="FrankRuehl" panose="020E0503060101010101" pitchFamily="34" charset="-79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9845964" y="6065277"/>
            <a:ext cx="2269832" cy="442336"/>
          </a:xfrm>
          <a:prstGeom prst="rect">
            <a:avLst/>
          </a:prstGeom>
          <a:solidFill>
            <a:srgbClr val="FFF2CC"/>
          </a:solidFill>
          <a:ln w="31750">
            <a:solidFill>
              <a:schemeClr val="accent4"/>
            </a:solidFill>
            <a:prstDash val="sys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НКО:«Заполярье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без сирот»</a:t>
            </a:r>
          </a:p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17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Пятиугольник 89"/>
          <p:cNvSpPr/>
          <p:nvPr/>
        </p:nvSpPr>
        <p:spPr>
          <a:xfrm>
            <a:off x="138544" y="2448514"/>
            <a:ext cx="4573885" cy="1207268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Творческие выставки в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«АРТ - зоне»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Пятиугольник 86"/>
          <p:cNvSpPr/>
          <p:nvPr/>
        </p:nvSpPr>
        <p:spPr>
          <a:xfrm flipH="1">
            <a:off x="7643440" y="2405658"/>
            <a:ext cx="4548560" cy="1231651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выставок,  приняло участие 105 сотрудников, студентов и граждан Мурманской области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ятиугольник 49"/>
          <p:cNvSpPr/>
          <p:nvPr/>
        </p:nvSpPr>
        <p:spPr>
          <a:xfrm>
            <a:off x="110836" y="3788754"/>
            <a:ext cx="4585824" cy="993168"/>
          </a:xfrm>
          <a:prstGeom prst="homePlate">
            <a:avLst>
              <a:gd name="adj" fmla="val 5863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Последний звонок  Социально-гуманитарного института - 2023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Пятиугольник 51"/>
          <p:cNvSpPr/>
          <p:nvPr/>
        </p:nvSpPr>
        <p:spPr>
          <a:xfrm flipH="1">
            <a:off x="7620868" y="3818408"/>
            <a:ext cx="4478768" cy="892671"/>
          </a:xfrm>
          <a:prstGeom prst="homePlate">
            <a:avLst>
              <a:gd name="adj" fmla="val 7027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Сценарий и организация – 8  студентов направления подготовки – ОРМ.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Приняли участие 80 человек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4677416" y="3999054"/>
            <a:ext cx="2880320" cy="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>
            <a:off x="4749602" y="3044205"/>
            <a:ext cx="2880320" cy="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Пятиугольник 75"/>
          <p:cNvSpPr/>
          <p:nvPr/>
        </p:nvSpPr>
        <p:spPr>
          <a:xfrm>
            <a:off x="157018" y="1202407"/>
            <a:ext cx="4583778" cy="936104"/>
          </a:xfrm>
          <a:prstGeom prst="homePlate">
            <a:avLst>
              <a:gd name="adj" fmla="val 63228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курсы по обучению основам компьютерной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грамотности</a:t>
            </a:r>
            <a:endParaRPr lang="ru-RU" b="1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83" name="Пятиугольник 82"/>
          <p:cNvSpPr/>
          <p:nvPr/>
        </p:nvSpPr>
        <p:spPr>
          <a:xfrm flipH="1">
            <a:off x="7665586" y="997527"/>
            <a:ext cx="4526414" cy="1330037"/>
          </a:xfrm>
          <a:prstGeom prst="homePlate">
            <a:avLst>
              <a:gd name="adj" fmla="val 43594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двухуровневой программе обучения - 25 обучившихся пенсионеров, 28 студентов –волонтеров (составлявших индивидуальные программы обучения)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4" name="Прямая со стрелкой 83"/>
          <p:cNvCxnSpPr/>
          <p:nvPr/>
        </p:nvCxnSpPr>
        <p:spPr>
          <a:xfrm>
            <a:off x="4763120" y="1670459"/>
            <a:ext cx="2880320" cy="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4405" y="186631"/>
            <a:ext cx="7773860" cy="43204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СТУДЕНЧЕСКОЕ ОБЪЕДИНЕНИЕ – ИНИЦИАТОР И ГЛАВНЫЙ ОРГАНИЗАТОР МЕРОПРИЯТИЙ (СОБЫТИЙ): 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8565644" y="186631"/>
            <a:ext cx="3550562" cy="4320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январь-июнь 2023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44670" y="1231747"/>
            <a:ext cx="17107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b="1" dirty="0" smtClean="0">
                <a:latin typeface="Bahnschrift Condensed" panose="020B0502040204020203" pitchFamily="34" charset="0"/>
              </a:rPr>
              <a:t>МЕСТО ПРОВЕДЕНИЯ</a:t>
            </a:r>
            <a:endParaRPr lang="ru-RU" b="1" dirty="0">
              <a:latin typeface="Bahnschrift Condensed" panose="020B0502040204020203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47491" y="1688229"/>
            <a:ext cx="3112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Bahnschrift Condensed" panose="020B0502040204020203" pitchFamily="34" charset="0"/>
              </a:rPr>
              <a:t>21 марта-25 апреля, МАГУ</a:t>
            </a:r>
            <a:endParaRPr lang="ru-RU" b="1" dirty="0">
              <a:latin typeface="Bahnschrift Condensed" panose="020B0502040204020203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57724" y="3072856"/>
            <a:ext cx="10846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январь-  июнь, МАГУ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42100" y="4344680"/>
            <a:ext cx="1084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 мая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94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Пятиугольник 89"/>
          <p:cNvSpPr/>
          <p:nvPr/>
        </p:nvSpPr>
        <p:spPr>
          <a:xfrm>
            <a:off x="5892" y="2430041"/>
            <a:ext cx="5018690" cy="959704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программе "Школа волонтёров" в рамках проекта "Точка опоры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(Фонд президентских грантов)</a:t>
            </a:r>
            <a:endParaRPr lang="ru-RU" sz="2000" b="1" dirty="0">
              <a:solidFill>
                <a:schemeClr val="tx1"/>
              </a:solidFill>
              <a:latin typeface="Bahnschrift Condensed" pitchFamily="34" charset="0"/>
            </a:endParaRPr>
          </a:p>
        </p:txBody>
      </p:sp>
      <p:sp>
        <p:nvSpPr>
          <p:cNvPr id="87" name="Пятиугольник 86"/>
          <p:cNvSpPr/>
          <p:nvPr/>
        </p:nvSpPr>
        <p:spPr>
          <a:xfrm flipH="1">
            <a:off x="7643440" y="2216727"/>
            <a:ext cx="4548560" cy="1505527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студентов направления подготовки – Социальная работа прошли обучение по программе «Работа с приемными семьями с детьми-инвалидами» для последующего участия в проекте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ятиугольник 49"/>
          <p:cNvSpPr/>
          <p:nvPr/>
        </p:nvSpPr>
        <p:spPr>
          <a:xfrm>
            <a:off x="0" y="3454400"/>
            <a:ext cx="4693475" cy="1052946"/>
          </a:xfrm>
          <a:prstGeom prst="homePlate">
            <a:avLst>
              <a:gd name="adj" fmla="val 5863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Квест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«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 доверия», посвященного Дню Детского телефона доверия</a:t>
            </a:r>
          </a:p>
        </p:txBody>
      </p:sp>
      <p:sp>
        <p:nvSpPr>
          <p:cNvPr id="52" name="Пятиугольник 51"/>
          <p:cNvSpPr/>
          <p:nvPr/>
        </p:nvSpPr>
        <p:spPr>
          <a:xfrm flipH="1">
            <a:off x="7620868" y="3846117"/>
            <a:ext cx="4571132" cy="892671"/>
          </a:xfrm>
          <a:prstGeom prst="homePlate">
            <a:avLst>
              <a:gd name="adj" fmla="val 7027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студентов-волонтеров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подготовки – Социальная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4751307" y="4137600"/>
            <a:ext cx="2880320" cy="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ятиугольник 52"/>
          <p:cNvSpPr/>
          <p:nvPr/>
        </p:nvSpPr>
        <p:spPr>
          <a:xfrm>
            <a:off x="-7096" y="4535055"/>
            <a:ext cx="4740796" cy="1034472"/>
          </a:xfrm>
          <a:prstGeom prst="homePlate">
            <a:avLst>
              <a:gd name="adj" fmla="val 6609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Гражданско- патриотическая акция «Спасибо вам, ветераны»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Пятиугольник 67"/>
          <p:cNvSpPr/>
          <p:nvPr/>
        </p:nvSpPr>
        <p:spPr>
          <a:xfrm flipH="1">
            <a:off x="7586392" y="4857206"/>
            <a:ext cx="4605608" cy="941325"/>
          </a:xfrm>
          <a:prstGeom prst="homePlate">
            <a:avLst>
              <a:gd name="adj" fmla="val 7023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ветеранов получили социальную помощь и поддержку перед 9 мая,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волонтеров приняли участие</a:t>
            </a:r>
          </a:p>
        </p:txBody>
      </p:sp>
      <p:cxnSp>
        <p:nvCxnSpPr>
          <p:cNvPr id="71" name="Прямая со стрелкой 70"/>
          <p:cNvCxnSpPr/>
          <p:nvPr/>
        </p:nvCxnSpPr>
        <p:spPr>
          <a:xfrm flipV="1">
            <a:off x="4737573" y="5485343"/>
            <a:ext cx="2834778" cy="3208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>
            <a:off x="4749602" y="3044205"/>
            <a:ext cx="2880320" cy="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Пятиугольник 75"/>
          <p:cNvSpPr/>
          <p:nvPr/>
        </p:nvSpPr>
        <p:spPr>
          <a:xfrm>
            <a:off x="0" y="1202407"/>
            <a:ext cx="4740796" cy="936104"/>
          </a:xfrm>
          <a:prstGeom prst="homePlate">
            <a:avLst>
              <a:gd name="adj" fmla="val 63228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курсы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обучению основам компьютерной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грамотности</a:t>
            </a:r>
            <a:endParaRPr lang="ru-RU" sz="2000" b="1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83" name="Пятиугольник 82"/>
          <p:cNvSpPr/>
          <p:nvPr/>
        </p:nvSpPr>
        <p:spPr>
          <a:xfrm flipH="1">
            <a:off x="7665586" y="1322933"/>
            <a:ext cx="4527741" cy="752731"/>
          </a:xfrm>
          <a:prstGeom prst="homePlate">
            <a:avLst>
              <a:gd name="adj" fmla="val 80369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обучившихся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пенсионеров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4" name="Прямая со стрелкой 83"/>
          <p:cNvCxnSpPr/>
          <p:nvPr/>
        </p:nvCxnSpPr>
        <p:spPr>
          <a:xfrm>
            <a:off x="4763120" y="1670459"/>
            <a:ext cx="2880320" cy="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5892" y="191306"/>
            <a:ext cx="7773860" cy="721867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МЕРОПРИЯТИЯ 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(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СОБЫТИЯ), ПРОВЕДЕННЫЕ СТУДЕНЧЕСКИМ ОБЪЕДИНЕНИЕМ ПО ЗАПРОСУ СТОРОННИХ ОРГАНИЗАЦИЙ ИЛИ УНИВЕРСИТЕТА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8565644" y="186631"/>
            <a:ext cx="3550562" cy="4320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СЕНТЯБРЬ-ДЕКАБРЬ 2022 г.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45891" y="2612274"/>
            <a:ext cx="307570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ЧУСО </a:t>
            </a: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«Социальный центр –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SOS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МУРМАНСК»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 февраля- 10 марта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96509" y="4331364"/>
            <a:ext cx="345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ГОБУСОН «Мурманский  центр социальной помощи семье и детям», 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СОШ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36, 17 мая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10544" y="1217072"/>
            <a:ext cx="35929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«Союз пенсионеров России»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72232" y="1754515"/>
            <a:ext cx="2351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 марта – 25 апреля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81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Пятиугольник 89"/>
          <p:cNvSpPr/>
          <p:nvPr/>
        </p:nvSpPr>
        <p:spPr>
          <a:xfrm>
            <a:off x="98256" y="2419927"/>
            <a:ext cx="5018690" cy="988291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Тематическая каникулярная школа «Заполярный </a:t>
            </a:r>
            <a:r>
              <a:rPr lang="ru-RU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Наноград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ru-RU" sz="2000" b="1" dirty="0">
              <a:solidFill>
                <a:schemeClr val="tx1"/>
              </a:solidFill>
              <a:latin typeface="Bahnschrift Condensed" pitchFamily="34" charset="0"/>
            </a:endParaRPr>
          </a:p>
        </p:txBody>
      </p:sp>
      <p:sp>
        <p:nvSpPr>
          <p:cNvPr id="87" name="Пятиугольник 86"/>
          <p:cNvSpPr/>
          <p:nvPr/>
        </p:nvSpPr>
        <p:spPr>
          <a:xfrm flipH="1">
            <a:off x="7643439" y="2484583"/>
            <a:ext cx="4419251" cy="877454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Волонтеры –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чел.,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 человек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ятиугольник 49"/>
          <p:cNvSpPr/>
          <p:nvPr/>
        </p:nvSpPr>
        <p:spPr>
          <a:xfrm>
            <a:off x="101600" y="3786910"/>
            <a:ext cx="4841257" cy="1052946"/>
          </a:xfrm>
          <a:prstGeom prst="homePlate">
            <a:avLst>
              <a:gd name="adj" fmla="val 5863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Торжественный митинг, посвященный Дню защитника Отечества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Пятиугольник 51"/>
          <p:cNvSpPr/>
          <p:nvPr/>
        </p:nvSpPr>
        <p:spPr>
          <a:xfrm flipH="1">
            <a:off x="7620868" y="3883061"/>
            <a:ext cx="4469532" cy="892671"/>
          </a:xfrm>
          <a:prstGeom prst="homePlate">
            <a:avLst>
              <a:gd name="adj" fmla="val 7027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Волонтеры –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чел., 60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4889852" y="4294618"/>
            <a:ext cx="2880320" cy="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ятиугольник 52"/>
          <p:cNvSpPr/>
          <p:nvPr/>
        </p:nvSpPr>
        <p:spPr>
          <a:xfrm>
            <a:off x="131448" y="4922982"/>
            <a:ext cx="4740796" cy="1339273"/>
          </a:xfrm>
          <a:prstGeom prst="homePlate">
            <a:avLst>
              <a:gd name="adj" fmla="val 6609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Всероссийский форум по совершенствованию профилактической работы с молодёжью и формированию у неё активной гражданской позиции «Арктический плацдарм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Пятиугольник 67"/>
          <p:cNvSpPr/>
          <p:nvPr/>
        </p:nvSpPr>
        <p:spPr>
          <a:xfrm flipH="1">
            <a:off x="7527635" y="5051170"/>
            <a:ext cx="4405744" cy="941325"/>
          </a:xfrm>
          <a:prstGeom prst="homePlate">
            <a:avLst>
              <a:gd name="adj" fmla="val 7023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1" name="Прямая со стрелкой 70"/>
          <p:cNvCxnSpPr/>
          <p:nvPr/>
        </p:nvCxnSpPr>
        <p:spPr>
          <a:xfrm flipV="1">
            <a:off x="4737573" y="5485343"/>
            <a:ext cx="2834778" cy="3208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 flipV="1">
            <a:off x="4989748" y="3103418"/>
            <a:ext cx="2722616" cy="23915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Пятиугольник 75"/>
          <p:cNvSpPr/>
          <p:nvPr/>
        </p:nvSpPr>
        <p:spPr>
          <a:xfrm>
            <a:off x="83126" y="1202407"/>
            <a:ext cx="4657669" cy="936104"/>
          </a:xfrm>
          <a:prstGeom prst="homePlate">
            <a:avLst>
              <a:gd name="adj" fmla="val 63228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 мы помнем, мы живем</a:t>
            </a:r>
            <a:endParaRPr lang="ru-RU" sz="2000" b="1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83" name="Пятиугольник 82"/>
          <p:cNvSpPr/>
          <p:nvPr/>
        </p:nvSpPr>
        <p:spPr>
          <a:xfrm flipH="1">
            <a:off x="7665585" y="1322933"/>
            <a:ext cx="4360159" cy="752731"/>
          </a:xfrm>
          <a:prstGeom prst="homePlate">
            <a:avLst>
              <a:gd name="adj" fmla="val 80369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Волонтеры – 4 чел., 70 человек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4" name="Прямая со стрелкой 83"/>
          <p:cNvCxnSpPr/>
          <p:nvPr/>
        </p:nvCxnSpPr>
        <p:spPr>
          <a:xfrm>
            <a:off x="4763120" y="1670459"/>
            <a:ext cx="2880320" cy="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5892" y="191306"/>
            <a:ext cx="7773860" cy="721867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МЕРОПРИЯТИЯ 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(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СОБЫТИЯ), ПРОВЕДЕННЫЕ СТУДЕНЧЕСКИМ ОБЪЕДИНЕНИЕМ ПО ЗАПРОСУ СТОРОННИХ ОРГАНИЗАЦИЙ ИЛИ УНИВЕРСИТЕТА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8565644" y="186631"/>
            <a:ext cx="3550562" cy="4320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СЕНТЯБРЬ-ДЕКАБРЬ 2022 г.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76800" y="2510673"/>
            <a:ext cx="30387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ГАНОУ«Лапландия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  февраля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</a:t>
            </a: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12145" y="3620163"/>
            <a:ext cx="290945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ГОБУ МП 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«Региональный 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 патриотического воспитания и допризывной подготовки молодёжи, 23 февраля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ФГБОУ МАГУ, 12 мая</a:t>
            </a:r>
          </a:p>
          <a:p>
            <a:pPr algn="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10544" y="1217072"/>
            <a:ext cx="35929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ДК «Первомайский»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62440" y="1754515"/>
            <a:ext cx="1361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февраля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9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C954299CC7C74787C5DB4E170E6319" ma:contentTypeVersion="1" ma:contentTypeDescription="Создание документа." ma:contentTypeScope="" ma:versionID="255ca6688800207f590935740eb8b7b8">
  <xsd:schema xmlns:xsd="http://www.w3.org/2001/XMLSchema" xmlns:xs="http://www.w3.org/2001/XMLSchema" xmlns:p="http://schemas.microsoft.com/office/2006/metadata/properties" xmlns:ns2="6dde1ffd-fe43-487b-ac24-1c4381492127" targetNamespace="http://schemas.microsoft.com/office/2006/metadata/properties" ma:root="true" ma:fieldsID="d06facd95716ef3898a83695a0a86e8a" ns2:_="">
    <xsd:import namespace="6dde1ffd-fe43-487b-ac24-1c438149212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de1ffd-fe43-487b-ac24-1c438149212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dde1ffd-fe43-487b-ac24-1c4381492127">WQCEFQ3537W2-1796971845-13527</_dlc_DocId>
    <_dlc_DocIdUrl xmlns="6dde1ffd-fe43-487b-ac24-1c4381492127">
      <Url>https://intra.masu.edu.ru/tech/_layouts/15/DocIdRedir.aspx?ID=WQCEFQ3537W2-1796971845-13527</Url>
      <Description>WQCEFQ3537W2-1796971845-13527</Description>
    </_dlc_DocIdUrl>
  </documentManagement>
</p:properties>
</file>

<file path=customXml/itemProps1.xml><?xml version="1.0" encoding="utf-8"?>
<ds:datastoreItem xmlns:ds="http://schemas.openxmlformats.org/officeDocument/2006/customXml" ds:itemID="{8F5A3F2F-11BE-424B-B9E4-D429AD9D8E63}"/>
</file>

<file path=customXml/itemProps2.xml><?xml version="1.0" encoding="utf-8"?>
<ds:datastoreItem xmlns:ds="http://schemas.openxmlformats.org/officeDocument/2006/customXml" ds:itemID="{E82B8997-90B9-4B03-A035-AD776277D16D}"/>
</file>

<file path=customXml/itemProps3.xml><?xml version="1.0" encoding="utf-8"?>
<ds:datastoreItem xmlns:ds="http://schemas.openxmlformats.org/officeDocument/2006/customXml" ds:itemID="{AF23420E-C65F-493F-B4FE-79242DD4D220}"/>
</file>

<file path=customXml/itemProps4.xml><?xml version="1.0" encoding="utf-8"?>
<ds:datastoreItem xmlns:ds="http://schemas.openxmlformats.org/officeDocument/2006/customXml" ds:itemID="{8B097403-E66E-4E49-BBD5-5A6B90C69BA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1063</TotalTime>
  <Words>515</Words>
  <Application>Microsoft Office PowerPoint</Application>
  <PresentationFormat>Широкоэкранный</PresentationFormat>
  <Paragraphs>113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2" baseType="lpstr">
      <vt:lpstr>Arial</vt:lpstr>
      <vt:lpstr>Bahnschrift Condensed</vt:lpstr>
      <vt:lpstr>Bahnschrift SemiBold Condensed</vt:lpstr>
      <vt:lpstr>Calibri</vt:lpstr>
      <vt:lpstr>FrankRuehl</vt:lpstr>
      <vt:lpstr>Muller Narrow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РЕГИОНАЛЬНЫЙ ИМПАКТ-ПРОЕКТ «АРКТИКА – ТЕРРИТОРИЯ ЖИЗНИ»</dc:title>
  <dc:creator>Писарев Алексей Александрович</dc:creator>
  <cp:lastModifiedBy>Тегалева Татьяна Дмитриевна</cp:lastModifiedBy>
  <cp:revision>64</cp:revision>
  <dcterms:modified xsi:type="dcterms:W3CDTF">2023-10-19T12:10:55Z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0x01010053C954299CC7C74787C5DB4E170E6319</vt:lpwstr>
  </property>
  <property fmtid="{D5CDD505-2E9C-101B-9397-08002B2CF9AE}" pid="3" name="_dlc_DocIdItemGuid">
    <vt:lpwstr>d48b93a5-e7ad-4846-b0dd-8c9c6f3c9e06</vt:lpwstr>
  </property>
</Properties>
</file>